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0" r:id="rId2"/>
    <p:sldId id="263" r:id="rId3"/>
  </p:sldIdLst>
  <p:sldSz cx="7556500" cy="10693400"/>
  <p:notesSz cx="6797675" cy="9926638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09" autoAdjust="0"/>
    <p:restoredTop sz="94660"/>
  </p:normalViewPr>
  <p:slideViewPr>
    <p:cSldViewPr>
      <p:cViewPr>
        <p:scale>
          <a:sx n="66" d="100"/>
          <a:sy n="66" d="100"/>
        </p:scale>
        <p:origin x="2028" y="-3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4854D9-B873-43E2-9546-F3AFDF144D2B}" type="datetimeFigureOut">
              <a:rPr lang="zh-CN" altLang="en-US" smtClean="0"/>
              <a:t>2020/8/27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214563" y="1241425"/>
            <a:ext cx="23685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5FBD8E-9E7C-495B-B106-9C7BD40D0F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8312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5FBD8E-9E7C-495B-B106-9C7BD40D0FD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2907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5FBD8E-9E7C-495B-B106-9C7BD40D0FD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497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93CD"/>
                </a:solidFill>
                <a:latin typeface="Yu Gothic Medium"/>
                <a:cs typeface="Yu Gothic Mediu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099" y="1116060"/>
            <a:ext cx="6508650" cy="640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4423" y="4164147"/>
            <a:ext cx="6654002" cy="3476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0093CD"/>
                </a:solidFill>
                <a:latin typeface="Yu Gothic Medium"/>
                <a:cs typeface="Yu Gothic Mediu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t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yochina.com.cn/" TargetMode="External"/><Relationship Id="rId7" Type="http://schemas.openxmlformats.org/officeDocument/2006/relationships/hyperlink" Target="https://page.om.qq.com/page/OqrnweABkhX0G7UPz67zYDwA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96850" y="1003300"/>
            <a:ext cx="3644724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/>
            <a:r>
              <a:rPr lang="en-US" altLang="zh-CN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UniqueSec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雷达目标模拟系统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algn="ctr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ASGARD</a:t>
            </a:r>
            <a:endParaRPr lang="zh-CN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5344" y="1589048"/>
            <a:ext cx="3446947" cy="21544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indent="304800"/>
            <a:r>
              <a:rPr lang="en-US" altLang="zh-CN" sz="12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Uniquesec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公司的雷达目标模拟系统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ASGARD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可模拟基于被测毫米波雷达的多目标物动作状态等交通场景。对于雷达反射点的距离、相对速度、散射截面积（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RCS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）和方向（角度）信息，通过与频谱信号的混合，可使被测雷达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被测车辆自身判断处于实际交通环境中，适用于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ADAS/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自动驾驶的评价。</a:t>
            </a:r>
            <a:endParaRPr lang="ja-JP" altLang="en-US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304800"/>
            <a:r>
              <a:rPr lang="en-US" altLang="zh-CN" sz="12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UniqueSec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的专利</a:t>
            </a:r>
            <a:r>
              <a:rPr lang="zh-CN" altLang="en-US" sz="12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技术区别于传统厂商基于“时域”的延迟方式，独特的基于“频域”的功能实现方式，提供了传统厂商无法实现的最短距离、最多目标物等等的卓越表现。</a:t>
            </a:r>
            <a:endParaRPr lang="en-US" altLang="zh-CN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indent="304800"/>
            <a:r>
              <a:rPr lang="en-US" altLang="zh-CN" sz="10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※</a:t>
            </a:r>
            <a:r>
              <a:rPr lang="zh-CN" altLang="zh-CN" sz="10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无需机械</a:t>
            </a:r>
            <a:r>
              <a:rPr lang="zh-CN" altLang="en-US" sz="10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转台即可实现的“方向（角度）”功能，将在最新</a:t>
            </a:r>
            <a:r>
              <a:rPr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一代的</a:t>
            </a:r>
            <a:r>
              <a:rPr lang="en-US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ASGARD2</a:t>
            </a:r>
            <a:r>
              <a:rPr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产品中发布。</a:t>
            </a:r>
            <a:endParaRPr lang="zh-CN" altLang="en-US" sz="1000" b="0" spc="60" dirty="0">
              <a:solidFill>
                <a:srgbClr val="22181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Yu Gothic Light"/>
            </a:endParaRPr>
          </a:p>
        </p:txBody>
      </p:sp>
      <p:pic>
        <p:nvPicPr>
          <p:cNvPr id="26" name="图片 25" descr="TOYO CHINA">
            <a:extLst>
              <a:ext uri="{FF2B5EF4-FFF2-40B4-BE49-F238E27FC236}">
                <a16:creationId xmlns:a16="http://schemas.microsoft.com/office/drawing/2014/main" id="{319F67EF-46A2-46B9-B58B-E725ECFEB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45" y="245738"/>
            <a:ext cx="1822446" cy="43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図プレースホルダー 10">
            <a:extLst>
              <a:ext uri="{FF2B5EF4-FFF2-40B4-BE49-F238E27FC236}">
                <a16:creationId xmlns:a16="http://schemas.microsoft.com/office/drawing/2014/main" id="{E4903F0A-187B-4ADA-8F5E-864D994A90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13" r="-1146"/>
          <a:stretch/>
        </p:blipFill>
        <p:spPr>
          <a:xfrm>
            <a:off x="6356350" y="245738"/>
            <a:ext cx="743101" cy="639391"/>
          </a:xfrm>
          <a:prstGeom prst="rect">
            <a:avLst/>
          </a:prstGeom>
        </p:spPr>
      </p:pic>
      <p:pic>
        <p:nvPicPr>
          <p:cNvPr id="4" name="図 12">
            <a:extLst>
              <a:ext uri="{FF2B5EF4-FFF2-40B4-BE49-F238E27FC236}">
                <a16:creationId xmlns:a16="http://schemas.microsoft.com/office/drawing/2014/main" id="{AF290135-5B59-460C-B683-E96DE15CC30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2"/>
          <a:stretch/>
        </p:blipFill>
        <p:spPr>
          <a:xfrm>
            <a:off x="4146451" y="1292999"/>
            <a:ext cx="2953000" cy="2057400"/>
          </a:xfrm>
          <a:prstGeom prst="rect">
            <a:avLst/>
          </a:prstGeom>
        </p:spPr>
      </p:pic>
      <p:sp>
        <p:nvSpPr>
          <p:cNvPr id="29" name="テキスト プレースホルダー 24">
            <a:extLst>
              <a:ext uri="{FF2B5EF4-FFF2-40B4-BE49-F238E27FC236}">
                <a16:creationId xmlns:a16="http://schemas.microsoft.com/office/drawing/2014/main" id="{72897D55-E63F-46C6-A6A7-92185082F275}"/>
              </a:ext>
            </a:extLst>
          </p:cNvPr>
          <p:cNvSpPr txBox="1">
            <a:spLocks/>
          </p:cNvSpPr>
          <p:nvPr/>
        </p:nvSpPr>
        <p:spPr>
          <a:xfrm>
            <a:off x="4051300" y="4432300"/>
            <a:ext cx="3060851" cy="5410198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n"/>
            </a:pPr>
            <a:r>
              <a:rPr lang="zh-CN" altLang="zh-CN" sz="1200" kern="100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业界最短的测试极限距离</a:t>
            </a:r>
            <a:endParaRPr lang="en-US" altLang="zh-CN" sz="1200" kern="100" dirty="0"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altLang="zh-CN" sz="12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</a:t>
            </a:r>
            <a:r>
              <a:rPr lang="zh-CN" altLang="zh-CN" sz="12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无延迟回路，可近乎零距离的模拟雷达目标，与被测雷达的物理距离极限仅为几十厘米级别</a:t>
            </a:r>
            <a:endParaRPr lang="en-US" altLang="zh-CN" sz="12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endParaRPr lang="en-US" altLang="zh-CN" sz="12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n"/>
            </a:pPr>
            <a:r>
              <a:rPr lang="zh-CN" altLang="zh-CN" sz="1200" kern="100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业界最多的目标物数量模拟能力</a:t>
            </a:r>
            <a:endParaRPr lang="en-US" altLang="zh-CN" sz="1200" kern="100" dirty="0"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altLang="zh-CN" sz="12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</a:t>
            </a:r>
            <a:r>
              <a:rPr lang="zh-CN" altLang="zh-CN" sz="12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毫米波雷达所能检测到的多个散射点，均可进行目标模拟，目标物数量没有理论上限 </a:t>
            </a:r>
            <a:endParaRPr lang="en-US" altLang="zh-CN" sz="12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endParaRPr lang="en-US" altLang="zh-CN" sz="12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n"/>
            </a:pPr>
            <a:r>
              <a:rPr lang="zh-CN" altLang="zh-CN" sz="12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目标物参数的灵活性</a:t>
            </a:r>
            <a:endParaRPr lang="en-US" altLang="zh-CN" sz="12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altLang="zh-CN" sz="12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</a:t>
            </a:r>
            <a:r>
              <a:rPr lang="zh-CN" altLang="zh-CN" sz="12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目标物的距离、相对速度等可灵活设定</a:t>
            </a:r>
            <a:endParaRPr lang="en-US" altLang="zh-CN" sz="12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endParaRPr lang="en-US" altLang="zh-CN" sz="12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n"/>
            </a:pPr>
            <a:r>
              <a:rPr lang="zh-CN" altLang="zh-CN" sz="12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目标物适用范围广</a:t>
            </a:r>
            <a:endParaRPr lang="en-US" altLang="zh-CN" sz="12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altLang="zh-CN" sz="12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</a:t>
            </a:r>
            <a:r>
              <a:rPr lang="zh-CN" altLang="zh-CN" sz="12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可通过微多普勒信号快速模拟生成人和动物等柔性或易变形的目标；由其他车辆的雷达或其他原因造成的干扰干涉，也可进行模拟</a:t>
            </a:r>
            <a:endParaRPr lang="en-US" altLang="zh-CN" sz="12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endParaRPr lang="en-US" altLang="zh-CN" sz="12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n"/>
            </a:pPr>
            <a:r>
              <a:rPr lang="zh-CN" altLang="zh-CN" sz="12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可应用于整车级</a:t>
            </a:r>
            <a:r>
              <a:rPr lang="en-US" altLang="zh-CN" sz="12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en-US" sz="12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实车</a:t>
            </a:r>
            <a:r>
              <a:rPr lang="zh-CN" altLang="zh-CN" sz="12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测试</a:t>
            </a:r>
            <a:endParaRPr lang="en-US" altLang="zh-CN" sz="12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altLang="zh-CN" sz="12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</a:t>
            </a:r>
            <a:r>
              <a:rPr lang="zh-CN" altLang="zh-CN" sz="12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配合小尺寸、易搬动的电波暗箱，可实现不拆卸被测雷达的整车级</a:t>
            </a:r>
            <a:r>
              <a:rPr lang="en-US" altLang="zh-CN" sz="12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en-US" sz="12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实车</a:t>
            </a:r>
            <a:r>
              <a:rPr lang="zh-CN" altLang="zh-CN" sz="12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测试</a:t>
            </a:r>
            <a:endParaRPr lang="en-US" altLang="zh-CN" sz="12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endParaRPr lang="en-US" altLang="zh-CN" sz="12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n"/>
            </a:pPr>
            <a:r>
              <a:rPr lang="zh-CN" altLang="en-US" sz="12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动态范围（</a:t>
            </a:r>
            <a:r>
              <a:rPr lang="en-US" altLang="zh-CN" sz="12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RCS</a:t>
            </a:r>
            <a:r>
              <a:rPr lang="zh-CN" altLang="en-US" sz="12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）广</a:t>
            </a:r>
            <a:endParaRPr lang="en-US" altLang="zh-CN" sz="12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altLang="zh-CN" sz="12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</a:t>
            </a:r>
            <a:r>
              <a:rPr lang="zh-CN" altLang="en-US" sz="12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动态范围（</a:t>
            </a:r>
            <a:r>
              <a:rPr lang="en-US" altLang="zh-CN" sz="12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RCS</a:t>
            </a:r>
            <a:r>
              <a:rPr lang="zh-CN" altLang="en-US" sz="12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）响应可达到</a:t>
            </a:r>
            <a:r>
              <a:rPr lang="en-US" altLang="zh-CN" sz="1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98</a:t>
            </a:r>
            <a:r>
              <a:rPr lang="en-US" altLang="zh-CN" sz="12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dB</a:t>
            </a:r>
            <a:r>
              <a:rPr lang="zh-CN" altLang="en-US" sz="12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以上</a:t>
            </a:r>
            <a:endParaRPr lang="en-US" altLang="zh-CN" sz="12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endParaRPr lang="en-US" altLang="zh-CN" sz="12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n"/>
            </a:pPr>
            <a:r>
              <a:rPr lang="zh-CN" altLang="en-US" sz="12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匹配各主流场景仿真软件</a:t>
            </a:r>
            <a:endParaRPr lang="en-US" altLang="zh-CN" sz="12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altLang="zh-CN" sz="12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Carmaker / </a:t>
            </a:r>
            <a:r>
              <a:rPr lang="en-US" altLang="zh-CN" sz="1200" kern="100" dirty="0" err="1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Carsim</a:t>
            </a:r>
            <a:r>
              <a:rPr lang="en-US" altLang="zh-CN" sz="12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/ </a:t>
            </a:r>
            <a:r>
              <a:rPr lang="en-US" altLang="zh-CN" sz="1200" kern="100" dirty="0" err="1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Prescan</a:t>
            </a:r>
            <a:r>
              <a:rPr lang="zh-CN" altLang="en-US" sz="12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等</a:t>
            </a:r>
            <a:endParaRPr kumimoji="1" lang="ja-JP" altLang="en-US" sz="1200" kern="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2CF9E015-55EF-4870-83C1-EDB92001E6EE}"/>
              </a:ext>
            </a:extLst>
          </p:cNvPr>
          <p:cNvSpPr txBox="1"/>
          <p:nvPr/>
        </p:nvSpPr>
        <p:spPr>
          <a:xfrm>
            <a:off x="4051300" y="40513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产品特点</a:t>
            </a:r>
          </a:p>
        </p:txBody>
      </p:sp>
      <p:pic>
        <p:nvPicPr>
          <p:cNvPr id="33" name="図 9">
            <a:extLst>
              <a:ext uri="{FF2B5EF4-FFF2-40B4-BE49-F238E27FC236}">
                <a16:creationId xmlns:a16="http://schemas.microsoft.com/office/drawing/2014/main" id="{3F19C0E9-5549-4961-8303-825A76E477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193" y="4356100"/>
            <a:ext cx="3354156" cy="1760756"/>
          </a:xfrm>
          <a:prstGeom prst="rect">
            <a:avLst/>
          </a:prstGeom>
        </p:spPr>
      </p:pic>
      <p:sp>
        <p:nvSpPr>
          <p:cNvPr id="35" name="テキスト ボックス 11">
            <a:extLst>
              <a:ext uri="{FF2B5EF4-FFF2-40B4-BE49-F238E27FC236}">
                <a16:creationId xmlns:a16="http://schemas.microsoft.com/office/drawing/2014/main" id="{366BD4FF-0BB3-4CC3-ABA0-7742779FC819}"/>
              </a:ext>
            </a:extLst>
          </p:cNvPr>
          <p:cNvSpPr txBox="1"/>
          <p:nvPr/>
        </p:nvSpPr>
        <p:spPr>
          <a:xfrm>
            <a:off x="806450" y="6101543"/>
            <a:ext cx="14477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eiryo UI" panose="020B0604030504040204" pitchFamily="50" charset="-128"/>
              </a:rPr>
              <a:t>■</a:t>
            </a:r>
            <a:r>
              <a:rPr lang="zh-CN" altLang="en-US" sz="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基于延迟回路的产品</a:t>
            </a:r>
            <a:endParaRPr kumimoji="1" lang="ja-JP" altLang="en-US" sz="800" b="1" dirty="0">
              <a:latin typeface="微软雅黑" panose="020B0503020204020204" pitchFamily="34" charset="-122"/>
              <a:ea typeface="微软雅黑" panose="020B0503020204020204" pitchFamily="34" charset="-122"/>
              <a:cs typeface="Meiryo UI" panose="020B0604030504040204" pitchFamily="50" charset="-128"/>
            </a:endParaRPr>
          </a:p>
        </p:txBody>
      </p:sp>
      <p:sp>
        <p:nvSpPr>
          <p:cNvPr id="37" name="テキスト ボックス 25">
            <a:extLst>
              <a:ext uri="{FF2B5EF4-FFF2-40B4-BE49-F238E27FC236}">
                <a16:creationId xmlns:a16="http://schemas.microsoft.com/office/drawing/2014/main" id="{A654C3FD-6ABF-48BB-9A78-B57EB73D233A}"/>
              </a:ext>
            </a:extLst>
          </p:cNvPr>
          <p:cNvSpPr txBox="1"/>
          <p:nvPr/>
        </p:nvSpPr>
        <p:spPr>
          <a:xfrm>
            <a:off x="803275" y="5107543"/>
            <a:ext cx="1115782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eiryo UI" panose="020B0604030504040204" pitchFamily="50" charset="-128"/>
              </a:rPr>
              <a:t>■</a:t>
            </a:r>
            <a:r>
              <a:rPr kumimoji="1" lang="en-US" altLang="ja-JP" sz="800" b="1" dirty="0">
                <a:latin typeface="微软雅黑" panose="020B0503020204020204" pitchFamily="34" charset="-122"/>
                <a:ea typeface="微软雅黑" panose="020B0503020204020204" pitchFamily="34" charset="-122"/>
                <a:cs typeface="Meiryo UI" panose="020B0604030504040204" pitchFamily="50" charset="-128"/>
              </a:rPr>
              <a:t>ASGARD</a:t>
            </a:r>
            <a:endParaRPr kumimoji="1" lang="ja-JP" altLang="en-US" sz="800" b="1" dirty="0">
              <a:latin typeface="微软雅黑" panose="020B0503020204020204" pitchFamily="34" charset="-122"/>
              <a:ea typeface="微软雅黑" panose="020B0503020204020204" pitchFamily="34" charset="-122"/>
              <a:cs typeface="Meiryo UI" panose="020B0604030504040204" pitchFamily="50" charset="-128"/>
            </a:endParaRPr>
          </a:p>
        </p:txBody>
      </p:sp>
      <p:pic>
        <p:nvPicPr>
          <p:cNvPr id="39" name="Picture 5" descr="Picture 5">
            <a:extLst>
              <a:ext uri="{FF2B5EF4-FFF2-40B4-BE49-F238E27FC236}">
                <a16:creationId xmlns:a16="http://schemas.microsoft.com/office/drawing/2014/main" id="{81362A1D-69EF-4DB1-85BF-3263E7A5DFE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303" y="6583079"/>
            <a:ext cx="3044976" cy="1712800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F4114371-E79E-4D8F-B9B7-A8C28C9BE4FA}"/>
              </a:ext>
            </a:extLst>
          </p:cNvPr>
          <p:cNvCxnSpPr>
            <a:cxnSpLocks/>
          </p:cNvCxnSpPr>
          <p:nvPr/>
        </p:nvCxnSpPr>
        <p:spPr>
          <a:xfrm>
            <a:off x="196850" y="3898900"/>
            <a:ext cx="6921651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矩形: 圆角 42">
            <a:extLst>
              <a:ext uri="{FF2B5EF4-FFF2-40B4-BE49-F238E27FC236}">
                <a16:creationId xmlns:a16="http://schemas.microsoft.com/office/drawing/2014/main" id="{78A6E053-B2F4-4EF8-A582-44E8CEE1EA7C}"/>
              </a:ext>
            </a:extLst>
          </p:cNvPr>
          <p:cNvSpPr/>
          <p:nvPr/>
        </p:nvSpPr>
        <p:spPr>
          <a:xfrm>
            <a:off x="2254248" y="7727407"/>
            <a:ext cx="1389399" cy="62916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A52BDA66-7A9C-48E8-9294-CF5336857C1C}"/>
              </a:ext>
            </a:extLst>
          </p:cNvPr>
          <p:cNvCxnSpPr>
            <a:cxnSpLocks/>
          </p:cNvCxnSpPr>
          <p:nvPr/>
        </p:nvCxnSpPr>
        <p:spPr>
          <a:xfrm>
            <a:off x="225249" y="6402943"/>
            <a:ext cx="361632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箭头: 左 45">
            <a:extLst>
              <a:ext uri="{FF2B5EF4-FFF2-40B4-BE49-F238E27FC236}">
                <a16:creationId xmlns:a16="http://schemas.microsoft.com/office/drawing/2014/main" id="{AEE2C801-2828-448B-AEB7-3E641E410204}"/>
              </a:ext>
            </a:extLst>
          </p:cNvPr>
          <p:cNvSpPr/>
          <p:nvPr/>
        </p:nvSpPr>
        <p:spPr>
          <a:xfrm>
            <a:off x="2406650" y="8006518"/>
            <a:ext cx="1434924" cy="213140"/>
          </a:xfrm>
          <a:prstGeom prst="leftArrow">
            <a:avLst>
              <a:gd name="adj1" fmla="val 50000"/>
              <a:gd name="adj2" fmla="val 180094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50" name="图片 49" descr="电脑萤幕画面&#10;&#10;描述已自动生成">
            <a:extLst>
              <a:ext uri="{FF2B5EF4-FFF2-40B4-BE49-F238E27FC236}">
                <a16:creationId xmlns:a16="http://schemas.microsoft.com/office/drawing/2014/main" id="{18BD4B76-0223-47E2-8351-01D8A838D0A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68" y="8661088"/>
            <a:ext cx="3028582" cy="1702746"/>
          </a:xfrm>
          <a:prstGeom prst="rect">
            <a:avLst/>
          </a:prstGeom>
        </p:spPr>
      </p:pic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ED21DA36-1D0C-4138-82A0-D22C207DBB64}"/>
              </a:ext>
            </a:extLst>
          </p:cNvPr>
          <p:cNvCxnSpPr>
            <a:cxnSpLocks/>
          </p:cNvCxnSpPr>
          <p:nvPr/>
        </p:nvCxnSpPr>
        <p:spPr>
          <a:xfrm>
            <a:off x="243773" y="8470900"/>
            <a:ext cx="361632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箭头: 左 52">
            <a:extLst>
              <a:ext uri="{FF2B5EF4-FFF2-40B4-BE49-F238E27FC236}">
                <a16:creationId xmlns:a16="http://schemas.microsoft.com/office/drawing/2014/main" id="{8DD364D8-F7D4-4089-BF04-57B0A673D9B5}"/>
              </a:ext>
            </a:extLst>
          </p:cNvPr>
          <p:cNvSpPr/>
          <p:nvPr/>
        </p:nvSpPr>
        <p:spPr>
          <a:xfrm>
            <a:off x="3154063" y="9333474"/>
            <a:ext cx="706035" cy="167430"/>
          </a:xfrm>
          <a:prstGeom prst="leftArrow">
            <a:avLst>
              <a:gd name="adj1" fmla="val 50000"/>
              <a:gd name="adj2" fmla="val 180094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9FF8FCC-7D3E-417A-8DD4-839F8EA26972}"/>
              </a:ext>
            </a:extLst>
          </p:cNvPr>
          <p:cNvSpPr txBox="1"/>
          <p:nvPr/>
        </p:nvSpPr>
        <p:spPr>
          <a:xfrm>
            <a:off x="3549650" y="10086478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实例：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Carmaker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テキスト ボックス 4">
            <a:extLst>
              <a:ext uri="{FF2B5EF4-FFF2-40B4-BE49-F238E27FC236}">
                <a16:creationId xmlns:a16="http://schemas.microsoft.com/office/drawing/2014/main" id="{2A234672-8380-41D2-820C-8739FB1A09BE}"/>
              </a:ext>
            </a:extLst>
          </p:cNvPr>
          <p:cNvSpPr txBox="1"/>
          <p:nvPr/>
        </p:nvSpPr>
        <p:spPr>
          <a:xfrm>
            <a:off x="618567" y="8993394"/>
            <a:ext cx="3584432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kumimoji="1"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endParaRPr kumimoji="1"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r>
              <a:rPr kumimoji="1" lang="zh-CN" altLang="en-US" sz="10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东扬精测系统（上海）有限公司   </a:t>
            </a:r>
            <a:r>
              <a:rPr kumimoji="1"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EMC &amp; </a:t>
            </a:r>
            <a:r>
              <a:rPr kumimoji="1"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微波测量部</a:t>
            </a:r>
            <a:endParaRPr kumimoji="1" lang="en-US" altLang="zh-CN" sz="9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r>
              <a:rPr kumimoji="1"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kumimoji="1"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上海</a:t>
            </a:r>
            <a:r>
              <a:rPr kumimoji="1"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kumimoji="1"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静安区梅园路</a:t>
            </a:r>
            <a:r>
              <a:rPr kumimoji="1"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228</a:t>
            </a:r>
            <a:r>
              <a:rPr kumimoji="1"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号企业广场</a:t>
            </a:r>
            <a:r>
              <a:rPr kumimoji="1"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310</a:t>
            </a:r>
            <a:r>
              <a:rPr kumimoji="1"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室，</a:t>
            </a:r>
            <a:r>
              <a:rPr kumimoji="1"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200070</a:t>
            </a:r>
          </a:p>
          <a:p>
            <a:r>
              <a:rPr kumimoji="1"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TEL</a:t>
            </a:r>
            <a:r>
              <a:rPr kumimoji="1"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kumimoji="1"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021-6380-9633    FAX</a:t>
            </a:r>
            <a:r>
              <a:rPr kumimoji="1"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kumimoji="1"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021-6380-9699</a:t>
            </a:r>
          </a:p>
          <a:p>
            <a:r>
              <a:rPr kumimoji="1"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kumimoji="1"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北京</a:t>
            </a:r>
            <a:r>
              <a:rPr kumimoji="1"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kumimoji="1"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朝阳区望京北路</a:t>
            </a:r>
            <a:r>
              <a:rPr kumimoji="1"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kumimoji="1"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号叶青大厦</a:t>
            </a:r>
            <a:r>
              <a:rPr kumimoji="1"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kumimoji="1"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座</a:t>
            </a:r>
            <a:r>
              <a:rPr kumimoji="1"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102</a:t>
            </a:r>
            <a:r>
              <a:rPr kumimoji="1"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室，</a:t>
            </a:r>
            <a:r>
              <a:rPr kumimoji="1"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100012</a:t>
            </a:r>
            <a:r>
              <a:rPr kumimoji="1"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kumimoji="1"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kumimoji="1"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TEL</a:t>
            </a:r>
            <a:r>
              <a:rPr kumimoji="1"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kumimoji="1"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010-6439-2938</a:t>
            </a:r>
          </a:p>
          <a:p>
            <a:r>
              <a:rPr kumimoji="1"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E-mail</a:t>
            </a:r>
            <a:r>
              <a:rPr kumimoji="1"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kumimoji="1"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emc@toyochina.com.cn</a:t>
            </a:r>
          </a:p>
          <a:p>
            <a:r>
              <a:rPr kumimoji="1"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Website</a:t>
            </a:r>
            <a:r>
              <a:rPr kumimoji="1"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kumimoji="1"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http://www.toyochina.com.cn</a:t>
            </a:r>
            <a:r>
              <a:rPr kumimoji="1"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</a:t>
            </a:r>
            <a:endParaRPr kumimoji="1" lang="ja-JP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8" name="图片 57" descr="TOYO CHINA">
            <a:extLst>
              <a:ext uri="{FF2B5EF4-FFF2-40B4-BE49-F238E27FC236}">
                <a16:creationId xmlns:a16="http://schemas.microsoft.com/office/drawing/2014/main" id="{EE723506-6587-46AE-8AD4-3EC5A2BAB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09" y="8754497"/>
            <a:ext cx="1822446" cy="43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图片 58">
            <a:extLst>
              <a:ext uri="{FF2B5EF4-FFF2-40B4-BE49-F238E27FC236}">
                <a16:creationId xmlns:a16="http://schemas.microsoft.com/office/drawing/2014/main" id="{4345FA6B-0603-4EC4-A72F-AB8D11BE39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229" y="8688006"/>
            <a:ext cx="1444704" cy="1444704"/>
          </a:xfrm>
          <a:prstGeom prst="rect">
            <a:avLst/>
          </a:prstGeom>
        </p:spPr>
      </p:pic>
      <p:sp>
        <p:nvSpPr>
          <p:cNvPr id="60" name="正方形/長方形 38">
            <a:extLst>
              <a:ext uri="{FF2B5EF4-FFF2-40B4-BE49-F238E27FC236}">
                <a16:creationId xmlns:a16="http://schemas.microsoft.com/office/drawing/2014/main" id="{CD502179-7328-4EAB-B455-243DE0A8A13C}"/>
              </a:ext>
            </a:extLst>
          </p:cNvPr>
          <p:cNvSpPr/>
          <p:nvPr/>
        </p:nvSpPr>
        <p:spPr>
          <a:xfrm>
            <a:off x="5535967" y="10110485"/>
            <a:ext cx="14930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欢迎关注我司微信公众号，获取更多产品相关信息。</a:t>
            </a:r>
            <a:endParaRPr kumimoji="1" lang="en-US" altLang="zh-CN" sz="9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4" name="图片 13" descr="截图里有图片&#10;&#10;描述已自动生成">
            <a:extLst>
              <a:ext uri="{FF2B5EF4-FFF2-40B4-BE49-F238E27FC236}">
                <a16:creationId xmlns:a16="http://schemas.microsoft.com/office/drawing/2014/main" id="{AFD701D1-8820-4FD2-A31B-7B81A8F386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368" y="4899932"/>
            <a:ext cx="6077845" cy="2950727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D6583746-F5A0-453A-962B-DC955E0E9951}"/>
              </a:ext>
            </a:extLst>
          </p:cNvPr>
          <p:cNvSpPr txBox="1"/>
          <p:nvPr/>
        </p:nvSpPr>
        <p:spPr>
          <a:xfrm>
            <a:off x="314801" y="3175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产品规格</a:t>
            </a:r>
          </a:p>
        </p:txBody>
      </p:sp>
      <p:graphicFrame>
        <p:nvGraphicFramePr>
          <p:cNvPr id="18" name="表格 18">
            <a:extLst>
              <a:ext uri="{FF2B5EF4-FFF2-40B4-BE49-F238E27FC236}">
                <a16:creationId xmlns:a16="http://schemas.microsoft.com/office/drawing/2014/main" id="{D45F3412-0EF1-4E56-A3C7-344832E594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08394"/>
              </p:ext>
            </p:extLst>
          </p:nvPr>
        </p:nvGraphicFramePr>
        <p:xfrm>
          <a:off x="314801" y="810243"/>
          <a:ext cx="3234849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7328">
                  <a:extLst>
                    <a:ext uri="{9D8B030D-6E8A-4147-A177-3AD203B41FA5}">
                      <a16:colId xmlns:a16="http://schemas.microsoft.com/office/drawing/2014/main" val="240330281"/>
                    </a:ext>
                  </a:extLst>
                </a:gridCol>
                <a:gridCol w="1757521">
                  <a:extLst>
                    <a:ext uri="{9D8B030D-6E8A-4147-A177-3AD203B41FA5}">
                      <a16:colId xmlns:a16="http://schemas.microsoft.com/office/drawing/2014/main" val="37456827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规格</a:t>
                      </a:r>
                      <a:endParaRPr lang="zh-CN" altLang="en-US" sz="12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6014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频率范围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Meiryo UI" panose="020B0604030504040204" pitchFamily="50" charset="-128"/>
                        </a:rPr>
                        <a:t>76–81 GHz 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1029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Meiryo UI" panose="020B0604030504040204" pitchFamily="50" charset="-128"/>
                        </a:rPr>
                        <a:t>RF</a:t>
                      </a:r>
                      <a:r>
                        <a:rPr lang="zh-CN" altLang="en-US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Meiryo UI" panose="020B0604030504040204" pitchFamily="50" charset="-128"/>
                        </a:rPr>
                        <a:t>带宽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Meiryo UI" panose="020B0604030504040204" pitchFamily="50" charset="-128"/>
                        </a:rPr>
                        <a:t>Up to 4 GHz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5367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Meiryo UI" panose="020B0604030504040204" pitchFamily="50" charset="-128"/>
                        </a:rPr>
                        <a:t>基带</a:t>
                      </a:r>
                      <a:r>
                        <a:rPr lang="en-US" altLang="zh-CN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Meiryo UI" panose="020B0604030504040204" pitchFamily="50" charset="-128"/>
                        </a:rPr>
                        <a:t>(IF)</a:t>
                      </a:r>
                      <a:r>
                        <a:rPr lang="zh-CN" altLang="en-US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Meiryo UI" panose="020B0604030504040204" pitchFamily="50" charset="-128"/>
                        </a:rPr>
                        <a:t>带宽</a:t>
                      </a:r>
                      <a:endParaRPr lang="ja-JP" alt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Meiryo UI" panose="020B0604030504040204" pitchFamily="50" charset="-128"/>
                        </a:rPr>
                        <a:t>0–250 MHz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097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Helvetica"/>
                        </a:rPr>
                        <a:t>模拟目标物数量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Helvetica"/>
                          <a:sym typeface="Helvetica"/>
                        </a:rPr>
                        <a:t>＞</a:t>
                      </a:r>
                      <a:r>
                        <a:rPr lang="en-US" altLang="zh-CN" sz="12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Helvetica"/>
                          <a:sym typeface="Helvetica"/>
                        </a:rPr>
                        <a:t>200 point targets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0691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Meiryo UI" panose="020B0604030504040204" pitchFamily="50" charset="-128"/>
                        </a:rPr>
                        <a:t>※</a:t>
                      </a:r>
                      <a:r>
                        <a:rPr lang="zh-CN" altLang="en-US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Meiryo UI" panose="020B0604030504040204" pitchFamily="50" charset="-128"/>
                        </a:rPr>
                        <a:t>可模拟距离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Meiryo UI" panose="020B0604030504040204" pitchFamily="50" charset="-128"/>
                        </a:rPr>
                        <a:t>0–300 m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0121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Meiryo UI" panose="020B0604030504040204" pitchFamily="50" charset="-128"/>
                        </a:rPr>
                        <a:t>※</a:t>
                      </a:r>
                      <a:r>
                        <a:rPr lang="zh-CN" altLang="en-US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Meiryo UI" panose="020B0604030504040204" pitchFamily="50" charset="-128"/>
                        </a:rPr>
                        <a:t>距离分辨率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Meiryo UI" panose="020B0604030504040204" pitchFamily="50" charset="-128"/>
                        </a:rPr>
                        <a:t>5 cm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6638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3368015"/>
                  </a:ext>
                </a:extLst>
              </a:tr>
            </a:tbl>
          </a:graphicData>
        </a:graphic>
      </p:graphicFrame>
      <p:graphicFrame>
        <p:nvGraphicFramePr>
          <p:cNvPr id="23" name="表格 18">
            <a:extLst>
              <a:ext uri="{FF2B5EF4-FFF2-40B4-BE49-F238E27FC236}">
                <a16:creationId xmlns:a16="http://schemas.microsoft.com/office/drawing/2014/main" id="{24419E02-3F48-469F-882F-8574A3ACB6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854780"/>
              </p:ext>
            </p:extLst>
          </p:nvPr>
        </p:nvGraphicFramePr>
        <p:xfrm>
          <a:off x="3794125" y="815949"/>
          <a:ext cx="3234849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7328">
                  <a:extLst>
                    <a:ext uri="{9D8B030D-6E8A-4147-A177-3AD203B41FA5}">
                      <a16:colId xmlns:a16="http://schemas.microsoft.com/office/drawing/2014/main" val="240330281"/>
                    </a:ext>
                  </a:extLst>
                </a:gridCol>
                <a:gridCol w="1757521">
                  <a:extLst>
                    <a:ext uri="{9D8B030D-6E8A-4147-A177-3AD203B41FA5}">
                      <a16:colId xmlns:a16="http://schemas.microsoft.com/office/drawing/2014/main" val="37456827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规格</a:t>
                      </a:r>
                      <a:endParaRPr lang="zh-CN" altLang="en-US" sz="12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6014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Meiryo UI" panose="020B0604030504040204" pitchFamily="50" charset="-128"/>
                        </a:rPr>
                        <a:t>※</a:t>
                      </a:r>
                      <a:r>
                        <a:rPr lang="zh-CN" altLang="en-US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Meiryo UI" panose="020B0604030504040204" pitchFamily="50" charset="-128"/>
                        </a:rPr>
                        <a:t>相对</a:t>
                      </a:r>
                      <a:r>
                        <a:rPr lang="ja-JP" altLang="zh-CN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Meiryo UI" panose="020B0604030504040204" pitchFamily="50" charset="-128"/>
                        </a:rPr>
                        <a:t>速度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Meiryo UI" panose="020B0604030504040204" pitchFamily="50" charset="-128"/>
                        </a:rPr>
                        <a:t>0–</a:t>
                      </a:r>
                      <a:r>
                        <a:rPr lang="ja-JP" altLang="zh-CN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Meiryo UI" panose="020B0604030504040204" pitchFamily="50" charset="-128"/>
                        </a:rPr>
                        <a:t>±</a:t>
                      </a:r>
                      <a:r>
                        <a:rPr lang="en-US" altLang="zh-CN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Meiryo UI" panose="020B0604030504040204" pitchFamily="50" charset="-128"/>
                        </a:rPr>
                        <a:t>300 Km/h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1029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Meiryo UI" panose="020B0604030504040204" pitchFamily="50" charset="-128"/>
                        </a:rPr>
                        <a:t>※</a:t>
                      </a:r>
                      <a:r>
                        <a:rPr lang="zh-CN" altLang="en-US" sz="120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Meiryo UI" panose="020B0604030504040204" pitchFamily="50" charset="-128"/>
                        </a:rPr>
                        <a:t>相对</a:t>
                      </a:r>
                      <a:r>
                        <a:rPr lang="ja-JP" altLang="zh-CN" sz="120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Meiryo UI" panose="020B0604030504040204" pitchFamily="50" charset="-128"/>
                        </a:rPr>
                        <a:t>速度</a:t>
                      </a:r>
                      <a:r>
                        <a:rPr lang="zh-CN" altLang="en-US" sz="120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Meiryo UI" panose="020B0604030504040204" pitchFamily="50" charset="-128"/>
                        </a:rPr>
                        <a:t>步进</a:t>
                      </a:r>
                      <a:endParaRPr lang="zh-CN" altLang="en-US" sz="120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Meiryo UI" panose="020B0604030504040204" pitchFamily="50" charset="-128"/>
                        </a:rPr>
                        <a:t>0.05 m/s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5367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Meiryo UI" panose="020B0604030504040204" pitchFamily="50" charset="-128"/>
                        </a:rPr>
                        <a:t>※</a:t>
                      </a:r>
                      <a:r>
                        <a:rPr lang="zh-CN" altLang="en-US" sz="12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Meiryo UI" panose="020B0604030504040204" pitchFamily="50" charset="-128"/>
                        </a:rPr>
                        <a:t>方位角范围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Helvetica"/>
                          <a:sym typeface="Helvetica"/>
                        </a:rPr>
                        <a:t>±90 deg.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0691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Meiryo UI" panose="020B0604030504040204" pitchFamily="50" charset="-128"/>
                        </a:rPr>
                        <a:t>※</a:t>
                      </a:r>
                      <a:r>
                        <a:rPr lang="zh-CN" altLang="en-US" sz="12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Meiryo UI" panose="020B0604030504040204" pitchFamily="50" charset="-128"/>
                        </a:rPr>
                        <a:t>方位角分辨率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Helvetica"/>
                          <a:sym typeface="Helvetica"/>
                        </a:rPr>
                        <a:t>0.1 deg.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0121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Meiryo UI" panose="020B0604030504040204" pitchFamily="50" charset="-128"/>
                        </a:rPr>
                        <a:t>※</a:t>
                      </a:r>
                      <a:r>
                        <a:rPr lang="zh-CN" altLang="en-US" sz="12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Meiryo UI" panose="020B0604030504040204" pitchFamily="50" charset="-128"/>
                        </a:rPr>
                        <a:t>方位角速率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Helvetica"/>
                          <a:sym typeface="Helvetica"/>
                        </a:rPr>
                        <a:t>0—100 deg./s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6638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Meiryo UI" panose="020B0604030504040204" pitchFamily="50" charset="-128"/>
                        </a:rPr>
                        <a:t>※</a:t>
                      </a:r>
                      <a:r>
                        <a:rPr lang="zh-CN" altLang="en-US" sz="12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Meiryo UI" panose="020B0604030504040204" pitchFamily="50" charset="-128"/>
                        </a:rPr>
                        <a:t>垂直角范围</a:t>
                      </a:r>
                      <a:endParaRPr lang="ja-JP" alt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Helvetica"/>
                          <a:sym typeface="Helvetica"/>
                        </a:rPr>
                        <a:t>±15 deg. </a:t>
                      </a:r>
                      <a:r>
                        <a:rPr lang="en-US" altLang="zh-CN" sz="10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Helvetica"/>
                          <a:sym typeface="Helvetica"/>
                        </a:rPr>
                        <a:t>upon request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3368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Helvetic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Helvetica"/>
                        <a:sym typeface="Helvetic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7958200"/>
                  </a:ext>
                </a:extLst>
              </a:tr>
            </a:tbl>
          </a:graphicData>
        </a:graphic>
      </p:graphicFrame>
      <p:sp>
        <p:nvSpPr>
          <p:cNvPr id="24" name="文本框 23">
            <a:extLst>
              <a:ext uri="{FF2B5EF4-FFF2-40B4-BE49-F238E27FC236}">
                <a16:creationId xmlns:a16="http://schemas.microsoft.com/office/drawing/2014/main" id="{576BAB07-ECEF-49AF-8328-C07E7D9CC74C}"/>
              </a:ext>
            </a:extLst>
          </p:cNvPr>
          <p:cNvSpPr txBox="1"/>
          <p:nvPr/>
        </p:nvSpPr>
        <p:spPr>
          <a:xfrm>
            <a:off x="314801" y="3794783"/>
            <a:ext cx="28162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Meiryo UI" panose="020B0604030504040204" pitchFamily="50" charset="-128"/>
              </a:rPr>
              <a:t>※ </a:t>
            </a:r>
            <a:r>
              <a:rPr lang="zh-CN" altLang="en-US" sz="10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Meiryo UI" panose="020B0604030504040204" pitchFamily="50" charset="-128"/>
              </a:rPr>
              <a:t>指标与被测雷达的技术规格相关</a:t>
            </a:r>
            <a:endParaRPr lang="zh-CN" altLang="en-US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02BED11B-9B83-47E7-9CD5-69F4D402847A}"/>
              </a:ext>
            </a:extLst>
          </p:cNvPr>
          <p:cNvSpPr txBox="1"/>
          <p:nvPr/>
        </p:nvSpPr>
        <p:spPr>
          <a:xfrm>
            <a:off x="974759" y="4508500"/>
            <a:ext cx="56063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0" i="0" u="none" strike="noStrike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基于</a:t>
            </a:r>
            <a:r>
              <a:rPr lang="en-US" altLang="zh-CN" sz="1400" b="0" i="0" u="none" strike="noStrike" dirty="0" err="1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UniqueSec</a:t>
            </a:r>
            <a:r>
              <a:rPr lang="zh-CN" altLang="en-US" sz="1400" b="0" i="0" u="none" strike="noStrike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雷达目标模拟器</a:t>
            </a:r>
            <a:r>
              <a:rPr lang="en-US" altLang="zh-CN" sz="1400" b="0" i="0" u="none" strike="noStrike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ASGARD1</a:t>
            </a:r>
            <a:r>
              <a:rPr lang="zh-CN" altLang="en-US" sz="1400" b="0" i="0" u="none" strike="noStrike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的硬件在环系统（</a:t>
            </a:r>
            <a:r>
              <a:rPr lang="en-US" altLang="zh-CN" sz="1400" b="0" i="0" u="none" strike="noStrike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HILS</a:t>
            </a:r>
            <a:r>
              <a:rPr lang="zh-CN" altLang="en-US" sz="1400" b="0" i="0" u="none" strike="noStrike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5" name="直接连接符 64">
            <a:extLst>
              <a:ext uri="{FF2B5EF4-FFF2-40B4-BE49-F238E27FC236}">
                <a16:creationId xmlns:a16="http://schemas.microsoft.com/office/drawing/2014/main" id="{00F70B8F-D555-48A6-88E5-060BAEEC7DFC}"/>
              </a:ext>
            </a:extLst>
          </p:cNvPr>
          <p:cNvCxnSpPr>
            <a:cxnSpLocks/>
          </p:cNvCxnSpPr>
          <p:nvPr/>
        </p:nvCxnSpPr>
        <p:spPr>
          <a:xfrm>
            <a:off x="314801" y="4203700"/>
            <a:ext cx="671417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文本框 25">
            <a:extLst>
              <a:ext uri="{FF2B5EF4-FFF2-40B4-BE49-F238E27FC236}">
                <a16:creationId xmlns:a16="http://schemas.microsoft.com/office/drawing/2014/main" id="{A69EB0CD-3247-4A21-9271-24201459485D}"/>
              </a:ext>
            </a:extLst>
          </p:cNvPr>
          <p:cNvSpPr txBox="1"/>
          <p:nvPr/>
        </p:nvSpPr>
        <p:spPr>
          <a:xfrm>
            <a:off x="618567" y="7840207"/>
            <a:ext cx="6292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※1 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集成部分由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ITK Engineer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公司（博世集团内企业）协助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※2 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系统介绍视频：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https://page.om.qq.com/page/OqrnweABkhX0G7UPz67zYDwA0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2181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1011</TotalTime>
  <Words>590</Words>
  <Application>Microsoft Office PowerPoint</Application>
  <PresentationFormat>自定义</PresentationFormat>
  <Paragraphs>74</Paragraphs>
  <Slides>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9" baseType="lpstr">
      <vt:lpstr>Yu Gothic Medium</vt:lpstr>
      <vt:lpstr>等线</vt:lpstr>
      <vt:lpstr>微软雅黑</vt:lpstr>
      <vt:lpstr>Calibri</vt:lpstr>
      <vt:lpstr>Tahoma</vt:lpstr>
      <vt:lpstr>Wingdings</vt:lpstr>
      <vt:lpstr>Office Theme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1119toyo_XENOMATIX201910</dc:title>
  <dc:creator>zouzhengyu</dc:creator>
  <cp:lastModifiedBy>zouzhengyu</cp:lastModifiedBy>
  <cp:revision>121</cp:revision>
  <cp:lastPrinted>2020-03-27T01:51:53Z</cp:lastPrinted>
  <dcterms:created xsi:type="dcterms:W3CDTF">2020-03-10T10:08:52Z</dcterms:created>
  <dcterms:modified xsi:type="dcterms:W3CDTF">2020-08-27T10:53:48Z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2019-11-19T00:00:00Z</vt:filetime>
  </property>
  <property fmtid="{D5CDD505-2E9C-101B-9397-08002B2CF9AE}" pid="3" name="Creator">
    <vt:lpwstr>Adobe Illustrator CC 23.1 (Macintosh)</vt:lpwstr>
  </property>
  <property fmtid="{D5CDD505-2E9C-101B-9397-08002B2CF9AE}" pid="4" name="LastSaved">
    <vt:filetime>2020-03-10T00:00:00Z</vt:filetime>
  </property>
</Properties>
</file>